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Seoul Hangang Bold" panose="02020603020101020101" pitchFamily="18" charset="-127"/>
      <p:regular r:id="rId14"/>
    </p:embeddedFont>
    <p:embeddedFont>
      <p:font typeface="TDTD구름고딕" panose="02000503000000000000" pitchFamily="2" charset="-127"/>
      <p:regular r:id="rId15"/>
    </p:embeddedFont>
    <p:embeddedFont>
      <p:font typeface="Yeon Sung" pitchFamily="2" charset="-127"/>
      <p:regular r:id="rId16"/>
    </p:embeddedFont>
    <p:embeddedFont>
      <p:font typeface="DM Sans" pitchFamily="2" charset="0"/>
      <p:regular r:id="rId17"/>
      <p:bold r:id="rId18"/>
      <p:italic r:id="rId19"/>
      <p:boldItalic r:id="rId20"/>
    </p:embeddedFont>
    <p:embeddedFont>
      <p:font typeface="DM Sans Bold" pitchFamily="2" charset="0"/>
      <p:regular r:id="rId21"/>
      <p:bold r:id="rId22"/>
    </p:embeddedFont>
    <p:embeddedFont>
      <p:font typeface="Georgia Pro" panose="02040502050405020303" pitchFamily="18" charset="0"/>
      <p:regular r:id="rId23"/>
      <p:bold r:id="rId24"/>
      <p:italic r:id="rId25"/>
      <p:boldItalic r:id="rId26"/>
    </p:embeddedFont>
    <p:embeddedFont>
      <p:font typeface="Georgia Pro Bold" panose="02040502050405020303" pitchFamily="18" charset="0"/>
      <p:regular r:id="rId27"/>
      <p:bold r:id="rId28"/>
      <p:italic r:id="rId29"/>
      <p:boldItalic r:id="rId30"/>
    </p:embeddedFont>
    <p:embeddedFont>
      <p:font typeface="Georgia Pro Light" panose="02040302050405020303" pitchFamily="18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77" d="100"/>
          <a:sy n="77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579" y="1579811"/>
            <a:ext cx="9851043" cy="7678489"/>
            <a:chOff x="0" y="0"/>
            <a:chExt cx="1519947" cy="11847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9947" cy="1184737"/>
            </a:xfrm>
            <a:custGeom>
              <a:avLst/>
              <a:gdLst/>
              <a:ahLst/>
              <a:cxnLst/>
              <a:rect l="l" t="t" r="r" b="b"/>
              <a:pathLst>
                <a:path w="1519947" h="1184737">
                  <a:moveTo>
                    <a:pt x="0" y="0"/>
                  </a:moveTo>
                  <a:lnTo>
                    <a:pt x="1519947" y="0"/>
                  </a:lnTo>
                  <a:lnTo>
                    <a:pt x="1519947" y="1184737"/>
                  </a:lnTo>
                  <a:lnTo>
                    <a:pt x="0" y="1184737"/>
                  </a:lnTo>
                  <a:close/>
                </a:path>
              </a:pathLst>
            </a:custGeom>
            <a:blipFill>
              <a:blip r:embed="rId2"/>
              <a:stretch>
                <a:fillRect l="-19285" r="-19285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541280" y="1100138"/>
            <a:ext cx="7079969" cy="468783"/>
            <a:chOff x="1" y="95251"/>
            <a:chExt cx="9439959" cy="625044"/>
          </a:xfrm>
        </p:grpSpPr>
        <p:sp>
          <p:nvSpPr>
            <p:cNvPr id="5" name="Freeform 5"/>
            <p:cNvSpPr/>
            <p:nvPr/>
          </p:nvSpPr>
          <p:spPr>
            <a:xfrm rot="-5400000" flipH="1">
              <a:off x="36553" y="74861"/>
              <a:ext cx="555143" cy="628248"/>
            </a:xfrm>
            <a:custGeom>
              <a:avLst/>
              <a:gdLst/>
              <a:ahLst/>
              <a:cxnLst/>
              <a:rect l="l" t="t" r="r" b="b"/>
              <a:pathLst>
                <a:path w="555143" h="628248">
                  <a:moveTo>
                    <a:pt x="555143" y="0"/>
                  </a:moveTo>
                  <a:lnTo>
                    <a:pt x="0" y="0"/>
                  </a:lnTo>
                  <a:lnTo>
                    <a:pt x="0" y="628248"/>
                  </a:lnTo>
                  <a:lnTo>
                    <a:pt x="555143" y="628248"/>
                  </a:lnTo>
                  <a:lnTo>
                    <a:pt x="555143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95302" y="95251"/>
              <a:ext cx="8644658" cy="6250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555"/>
                </a:lnSpc>
              </a:pPr>
              <a:r>
                <a:rPr lang="en-US" sz="3864" spc="-77" dirty="0" err="1">
                  <a:solidFill>
                    <a:srgbClr val="1A0C08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제직세미나</a:t>
              </a:r>
              <a:r>
                <a:rPr lang="en-US" sz="3864" spc="-77" dirty="0">
                  <a:solidFill>
                    <a:srgbClr val="1A0C08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 @</a:t>
              </a:r>
              <a:r>
                <a:rPr lang="en-US" sz="3864" spc="-77" dirty="0" err="1">
                  <a:solidFill>
                    <a:srgbClr val="1A0C08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은혜사랑의교회</a:t>
              </a:r>
              <a:endParaRPr lang="en-US" sz="3864" spc="-77" dirty="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34675" y="2593434"/>
            <a:ext cx="6886575" cy="3263509"/>
            <a:chOff x="0" y="219075"/>
            <a:chExt cx="9182100" cy="4351345"/>
          </a:xfrm>
        </p:grpSpPr>
        <p:sp>
          <p:nvSpPr>
            <p:cNvPr id="8" name="TextBox 8"/>
            <p:cNvSpPr txBox="1"/>
            <p:nvPr/>
          </p:nvSpPr>
          <p:spPr>
            <a:xfrm>
              <a:off x="0" y="219075"/>
              <a:ext cx="9182100" cy="20686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99"/>
                </a:lnSpc>
              </a:pPr>
              <a:r>
                <a:rPr lang="en-US" sz="11299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의사소통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510027"/>
              <a:ext cx="9172671" cy="2060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59"/>
                </a:lnSpc>
              </a:pP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소통은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공동체를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살리고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,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경청은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</a:t>
              </a:r>
              <a:r>
                <a:rPr lang="ko-KR" alt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갈등을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회복으로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 </a:t>
              </a:r>
              <a:r>
                <a:rPr lang="en-US" sz="4399" dirty="0" err="1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이끈다</a:t>
              </a:r>
              <a:r>
                <a:rPr lang="en-US" sz="4399" dirty="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44425" y="7216884"/>
            <a:ext cx="5743575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b="1">
                <a:solidFill>
                  <a:srgbClr val="1A0C08"/>
                </a:solidFill>
                <a:latin typeface="DM Sans Bold"/>
                <a:ea typeface="DM Sans Bold"/>
                <a:cs typeface="DM Sans Bold"/>
                <a:sym typeface="DM Sans Bold"/>
              </a:rPr>
              <a:t>김성민 목사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2098" y="942975"/>
            <a:ext cx="14723804" cy="796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1A0C0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③ 이기려 하지 않고 함께 길 찾기</a:t>
            </a:r>
          </a:p>
          <a:p>
            <a:pPr algn="l">
              <a:lnSpc>
                <a:spcPts val="5879"/>
              </a:lnSpc>
            </a:pPr>
            <a:endParaRPr lang="en-US" sz="4199" b="1">
              <a:solidFill>
                <a:srgbClr val="1A0C08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519"/>
              </a:lnSpc>
            </a:pPr>
            <a:r>
              <a:rPr lang="en-US" sz="3999">
                <a:solidFill>
                  <a:srgbClr val="1A0C08"/>
                </a:solidFill>
                <a:latin typeface="Georgia Pro"/>
                <a:ea typeface="Georgia Pro"/>
                <a:cs typeface="Georgia Pro"/>
                <a:sym typeface="Georgia Pro"/>
              </a:rPr>
              <a:t>❌ “어쨌든 결정은 이렇게 났습니다.”</a:t>
            </a:r>
          </a:p>
          <a:p>
            <a:pPr algn="l">
              <a:lnSpc>
                <a:spcPts val="4519"/>
              </a:lnSpc>
            </a:pPr>
            <a:r>
              <a:rPr lang="en-US" sz="3999">
                <a:solidFill>
                  <a:srgbClr val="1A0C08"/>
                </a:solidFill>
                <a:latin typeface="Georgia Pro"/>
                <a:ea typeface="Georgia Pro"/>
                <a:cs typeface="Georgia Pro"/>
                <a:sym typeface="Georgia Pro"/>
              </a:rPr>
              <a:t>⭕ “이 방향으로 가되 서로의 필요는 어떻게 담을 수 있을까요?”</a:t>
            </a:r>
          </a:p>
          <a:p>
            <a:pPr algn="l">
              <a:lnSpc>
                <a:spcPts val="7399"/>
              </a:lnSpc>
            </a:pPr>
            <a:r>
              <a:rPr lang="en-US" sz="3999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교회는 이긴 사람이 남는 곳이 아니라 함께 가는 사람이 남는 곳입니다.</a:t>
            </a:r>
          </a:p>
          <a:p>
            <a:pPr algn="l">
              <a:lnSpc>
                <a:spcPts val="3640"/>
              </a:lnSpc>
            </a:pPr>
            <a:endParaRPr lang="en-US" sz="3999">
              <a:solidFill>
                <a:srgbClr val="A36E51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3640"/>
              </a:lnSpc>
            </a:pPr>
            <a:endParaRPr lang="en-US" sz="3999">
              <a:solidFill>
                <a:srgbClr val="A36E51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1A0C0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④ 결론을 서두르지 않고 추측하지 않기</a:t>
            </a:r>
          </a:p>
          <a:p>
            <a:pPr algn="l">
              <a:lnSpc>
                <a:spcPts val="5879"/>
              </a:lnSpc>
            </a:pPr>
            <a:endParaRPr lang="en-US" sz="4199" b="1">
              <a:solidFill>
                <a:srgbClr val="1A0C08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719"/>
              </a:lnSpc>
            </a:pP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❌ “그 말은 결국 반대하신다는 뜻이죠?”</a:t>
            </a:r>
          </a:p>
          <a:p>
            <a:pPr algn="l">
              <a:lnSpc>
                <a:spcPts val="4719"/>
              </a:lnSpc>
            </a:pP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⭕ “제가 이해한 게 맞는지 확인해도 될까요?”</a:t>
            </a:r>
          </a:p>
          <a:p>
            <a:pPr algn="l">
              <a:lnSpc>
                <a:spcPts val="7759"/>
              </a:lnSpc>
            </a:pPr>
            <a:r>
              <a:rPr lang="en-US" sz="3999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추측은 갈등을 키우고 질문은 갈등을 줄입니다.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8288" y="1777998"/>
            <a:ext cx="13716744" cy="339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4199" b="1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⑤ </a:t>
            </a:r>
            <a:r>
              <a:rPr lang="en-US" sz="4199" b="1" dirty="0" err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끝까지</a:t>
            </a:r>
            <a:r>
              <a:rPr lang="en-US" sz="4199" b="1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듣고</a:t>
            </a:r>
            <a:r>
              <a:rPr lang="en-US" sz="4199" b="1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, </a:t>
            </a:r>
            <a:r>
              <a:rPr lang="en-US" sz="4199" b="1" dirty="0" err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경청에</a:t>
            </a:r>
            <a:r>
              <a:rPr lang="en-US" sz="4199" b="1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감사</a:t>
            </a:r>
            <a:r>
              <a:rPr lang="en-US" sz="4199" b="1" dirty="0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 </a:t>
            </a:r>
            <a:r>
              <a:rPr lang="en-US" sz="4199" b="1" dirty="0" err="1">
                <a:solidFill>
                  <a:srgbClr val="000000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전하기</a:t>
            </a:r>
            <a:endParaRPr lang="en-US" sz="4199" b="1" dirty="0">
              <a:solidFill>
                <a:srgbClr val="000000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619"/>
              </a:lnSpc>
              <a:spcBef>
                <a:spcPct val="0"/>
              </a:spcBef>
            </a:pPr>
            <a:endParaRPr lang="en-US" sz="4199" b="1" dirty="0">
              <a:solidFill>
                <a:srgbClr val="000000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“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말해줘서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고맙습니다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.” 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“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쉽지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않은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이야기였을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텐데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나눠주셔서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감사합니다</a:t>
            </a:r>
            <a:r>
              <a:rPr lang="en-US" sz="3999" dirty="0">
                <a:solidFill>
                  <a:srgbClr val="000000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.”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Georgia Pro Light"/>
              <a:ea typeface="Georgia Pro Light"/>
              <a:cs typeface="Georgia Pro Light"/>
              <a:sym typeface="Georgia Pro Light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경청은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말보다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강한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존중이며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감사는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그것이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마음에서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온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행동임을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 </a:t>
            </a:r>
            <a:r>
              <a:rPr lang="en-US" sz="3999" dirty="0" err="1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보여줍니다</a:t>
            </a:r>
            <a:r>
              <a:rPr lang="en-US" sz="3999" dirty="0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15267" b="-15267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65367" y="666750"/>
            <a:ext cx="8324850" cy="3555311"/>
            <a:chOff x="0" y="0"/>
            <a:chExt cx="11099800" cy="4740415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1554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1A0C08"/>
                  </a:solidFill>
                  <a:latin typeface="Georgia Pro Light"/>
                  <a:ea typeface="Georgia Pro Light"/>
                  <a:cs typeface="Georgia Pro Light"/>
                  <a:sym typeface="Georgia Pro Light"/>
                </a:rPr>
                <a:t>오늘의 실천 다짐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38278"/>
              <a:ext cx="11099800" cy="2702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2899" b="1">
                  <a:solidFill>
                    <a:srgbClr val="1A0C08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소통은</a:t>
              </a:r>
              <a:r>
                <a:rPr lang="en-US" sz="2899">
                  <a:solidFill>
                    <a:srgbClr val="1A0C08"/>
                  </a:solidFill>
                  <a:latin typeface="DM Sans"/>
                  <a:ea typeface="DM Sans"/>
                  <a:cs typeface="DM Sans"/>
                  <a:sym typeface="DM Sans"/>
                </a:rPr>
                <a:t> 기술이 아니라 영성입니다. </a:t>
              </a:r>
            </a:p>
            <a:p>
              <a:pPr marL="0" lvl="0" indent="0" algn="l">
                <a:lnSpc>
                  <a:spcPts val="4059"/>
                </a:lnSpc>
              </a:pPr>
              <a:r>
                <a:rPr lang="en-US" sz="2899">
                  <a:solidFill>
                    <a:srgbClr val="1A0C08"/>
                  </a:solidFill>
                  <a:latin typeface="DM Sans"/>
                  <a:ea typeface="DM Sans"/>
                  <a:cs typeface="DM Sans"/>
                  <a:sym typeface="DM Sans"/>
                </a:rPr>
                <a:t>경청은 직분자의 가장 강력한 리더십이며, </a:t>
              </a:r>
              <a:r>
                <a:rPr lang="en-US" sz="2899" b="1">
                  <a:solidFill>
                    <a:srgbClr val="1A0C08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교회는</a:t>
              </a:r>
              <a:r>
                <a:rPr lang="en-US" sz="2899">
                  <a:solidFill>
                    <a:srgbClr val="1A0C08"/>
                  </a:solidFill>
                  <a:latin typeface="DM Sans"/>
                  <a:ea typeface="DM Sans"/>
                  <a:cs typeface="DM Sans"/>
                  <a:sym typeface="DM Sans"/>
                </a:rPr>
                <a:t> 갈등이 없는 공동체가 아니라, 갈등을 경청으로 통과하는 공동체입니다.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04646" y="4533900"/>
            <a:ext cx="7246293" cy="427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6"/>
              </a:lnSpc>
            </a:pPr>
            <a:r>
              <a:rPr lang="en-US" sz="5200">
                <a:solidFill>
                  <a:srgbClr val="A36E51"/>
                </a:solidFill>
                <a:latin typeface="Yeon Sung"/>
                <a:ea typeface="Yeon Sung"/>
                <a:cs typeface="Yeon Sung"/>
                <a:sym typeface="Yeon Sung"/>
              </a:rPr>
              <a:t> "제가 먼저 더 들어보겠습니다"</a:t>
            </a:r>
          </a:p>
          <a:p>
            <a:pPr algn="l">
              <a:lnSpc>
                <a:spcPts val="11336"/>
              </a:lnSpc>
            </a:pPr>
            <a:r>
              <a:rPr lang="en-US" sz="5200">
                <a:solidFill>
                  <a:srgbClr val="A36E51"/>
                </a:solidFill>
                <a:latin typeface="Yeon Sung"/>
                <a:ea typeface="Yeon Sung"/>
                <a:cs typeface="Yeon Sung"/>
                <a:sym typeface="Yeon Sung"/>
              </a:rPr>
              <a:t> "당신의 마음을 더 알고 싶습니다"</a:t>
            </a:r>
          </a:p>
          <a:p>
            <a:pPr algn="l">
              <a:lnSpc>
                <a:spcPts val="11336"/>
              </a:lnSpc>
            </a:pPr>
            <a:r>
              <a:rPr lang="en-US" sz="5200">
                <a:solidFill>
                  <a:srgbClr val="A36E51"/>
                </a:solidFill>
                <a:latin typeface="Yeon Sung"/>
                <a:ea typeface="Yeon Sung"/>
                <a:cs typeface="Yeon Sung"/>
                <a:sym typeface="Yeon Sung"/>
              </a:rPr>
              <a:t> "우리의 관계가 더 중요합니다"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24544" y="8838298"/>
            <a:ext cx="796706" cy="781952"/>
            <a:chOff x="0" y="0"/>
            <a:chExt cx="685800" cy="673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A36E51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39307" y="5554947"/>
            <a:ext cx="6209386" cy="3143502"/>
          </a:xfrm>
          <a:custGeom>
            <a:avLst/>
            <a:gdLst/>
            <a:ahLst/>
            <a:cxnLst/>
            <a:rect l="l" t="t" r="r" b="b"/>
            <a:pathLst>
              <a:path w="6209386" h="3143502">
                <a:moveTo>
                  <a:pt x="0" y="0"/>
                </a:moveTo>
                <a:lnTo>
                  <a:pt x="6209386" y="0"/>
                </a:lnTo>
                <a:lnTo>
                  <a:pt x="6209386" y="3143502"/>
                </a:lnTo>
                <a:lnTo>
                  <a:pt x="0" y="314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4282440" y="1991261"/>
            <a:ext cx="10067925" cy="245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1A0C08"/>
                </a:solidFill>
                <a:latin typeface="Yeon Sung"/>
                <a:ea typeface="Yeon Sung"/>
                <a:cs typeface="Yeon Sung"/>
                <a:sym typeface="Yeon Sung"/>
              </a:rPr>
              <a:t>왜 교회에서는 소통과 </a:t>
            </a:r>
          </a:p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1A0C08"/>
                </a:solidFill>
                <a:latin typeface="Yeon Sung"/>
                <a:ea typeface="Yeon Sung"/>
                <a:cs typeface="Yeon Sung"/>
                <a:sym typeface="Yeon Sung"/>
              </a:rPr>
              <a:t>갈등이 반복되는가?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19150" y="1467045"/>
            <a:ext cx="8324850" cy="7508185"/>
            <a:chOff x="0" y="0"/>
            <a:chExt cx="11099800" cy="10010913"/>
          </a:xfrm>
        </p:grpSpPr>
        <p:sp>
          <p:nvSpPr>
            <p:cNvPr id="5" name="TextBox 5"/>
            <p:cNvSpPr txBox="1"/>
            <p:nvPr/>
          </p:nvSpPr>
          <p:spPr>
            <a:xfrm>
              <a:off x="0" y="76200"/>
              <a:ext cx="11099800" cy="1711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80"/>
                </a:lnSpc>
              </a:pPr>
              <a:r>
                <a:rPr lang="en-US" sz="8800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교회 갈등의 원인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147071"/>
              <a:ext cx="11099800" cy="7863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36305" lvl="1" indent="-518153" algn="l">
                <a:lnSpc>
                  <a:spcPts val="6719"/>
                </a:lnSpc>
                <a:buFont typeface="Arial"/>
                <a:buChar char="•"/>
              </a:pPr>
              <a:r>
                <a:rPr lang="en-US" sz="4799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교회 갈등은 문제보다 소통 방식에서 더욱 커진다. </a:t>
              </a:r>
            </a:p>
            <a:p>
              <a:pPr algn="l">
                <a:lnSpc>
                  <a:spcPts val="6719"/>
                </a:lnSpc>
              </a:pPr>
              <a:endParaRPr lang="en-US" sz="47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endParaRPr>
            </a:p>
            <a:p>
              <a:pPr marL="1036305" lvl="1" indent="-518153" algn="l">
                <a:lnSpc>
                  <a:spcPts val="6719"/>
                </a:lnSpc>
                <a:buFont typeface="Arial"/>
                <a:buChar char="•"/>
              </a:pPr>
              <a:r>
                <a:rPr lang="en-US" sz="4799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경청 없이 판단과 결론이 먼저 나올 때 갈등은 깊어진다. </a:t>
              </a:r>
            </a:p>
            <a:p>
              <a:pPr algn="l">
                <a:lnSpc>
                  <a:spcPts val="6719"/>
                </a:lnSpc>
              </a:pPr>
              <a:endParaRPr lang="en-US" sz="47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endParaRPr>
            </a:p>
            <a:p>
              <a:pPr marL="1036305" lvl="1" indent="-518153" algn="l">
                <a:lnSpc>
                  <a:spcPts val="6719"/>
                </a:lnSpc>
                <a:buFont typeface="Arial"/>
                <a:buChar char="•"/>
              </a:pPr>
              <a:r>
                <a:rPr lang="en-US" sz="4799">
                  <a:solidFill>
                    <a:srgbClr val="1A0C08"/>
                  </a:solidFill>
                  <a:latin typeface="TDTD구름고딕"/>
                  <a:ea typeface="TDTD구름고딕"/>
                  <a:cs typeface="TDTD구름고딕"/>
                  <a:sym typeface="TDTD구름고딕"/>
                </a:rPr>
                <a:t>갈등은 죄가 아니다.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733425"/>
            <a:ext cx="6203266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직분자의</a:t>
            </a:r>
            <a:r>
              <a:rPr lang="en-US" sz="8000" dirty="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ko-KR" alt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   </a:t>
            </a:r>
            <a:r>
              <a:rPr 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소통</a:t>
            </a:r>
            <a:r>
              <a:rPr lang="en-US" sz="8000" dirty="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 </a:t>
            </a:r>
            <a:r>
              <a:rPr lang="en-US" sz="8000" dirty="0" err="1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원리</a:t>
            </a:r>
            <a:endParaRPr lang="en-US" sz="8000" dirty="0">
              <a:solidFill>
                <a:srgbClr val="1A0C08"/>
              </a:solidFill>
              <a:latin typeface="Georgia Pro Light"/>
              <a:ea typeface="Georgia Pro Light"/>
              <a:cs typeface="Georgia Pro Light"/>
              <a:sym typeface="Georgia Pro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296400" y="2402500"/>
            <a:ext cx="8425164" cy="149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9"/>
              </a:lnSpc>
            </a:pPr>
            <a:r>
              <a:rPr lang="en-US" sz="35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직분자의 말은 공동체에 신호를 주며, 분위기와 방향을 만든다. 이는 교회의 소통에서 매우 중요한 요소이다.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96400" y="1326320"/>
            <a:ext cx="7191375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39"/>
              </a:lnSpc>
            </a:pPr>
            <a:r>
              <a:rPr lang="en-US" sz="4099" b="1">
                <a:solidFill>
                  <a:srgbClr val="1A0C08"/>
                </a:solidFill>
                <a:latin typeface="DM Sans Bold"/>
                <a:ea typeface="DM Sans Bold"/>
                <a:cs typeface="DM Sans Bold"/>
                <a:sym typeface="DM Sans Bold"/>
              </a:rPr>
              <a:t>신호와 분위기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6400" y="5181600"/>
            <a:ext cx="8275108" cy="151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5"/>
              </a:lnSpc>
            </a:pPr>
            <a:r>
              <a:rPr lang="en-US" sz="35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소통은 내용보다 관계가 먼저이다. </a:t>
            </a:r>
          </a:p>
          <a:p>
            <a:pPr marL="0" lvl="0" indent="0" algn="l">
              <a:lnSpc>
                <a:spcPts val="3995"/>
              </a:lnSpc>
            </a:pPr>
            <a:r>
              <a:rPr lang="en-US" sz="35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옳은 말이 관계를 무시하면 상처가 되고, 미완의 말이라도 존중하면 회복이 이루어진다.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96400" y="4277020"/>
            <a:ext cx="7191375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39"/>
              </a:lnSpc>
            </a:pPr>
            <a:r>
              <a:rPr lang="en-US" sz="4099" b="1">
                <a:solidFill>
                  <a:srgbClr val="1A0C08"/>
                </a:solidFill>
                <a:latin typeface="DM Sans Bold"/>
                <a:ea typeface="DM Sans Bold"/>
                <a:cs typeface="DM Sans Bold"/>
                <a:sym typeface="DM Sans Bold"/>
              </a:rPr>
              <a:t>관계의 우선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96400" y="7077664"/>
            <a:ext cx="8275108" cy="14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39"/>
              </a:lnSpc>
            </a:pPr>
            <a:r>
              <a:rPr lang="en-US" sz="4099" b="1">
                <a:solidFill>
                  <a:srgbClr val="1A0C08"/>
                </a:solidFill>
                <a:latin typeface="DM Sans Bold"/>
                <a:ea typeface="DM Sans Bold"/>
                <a:cs typeface="DM Sans Bold"/>
                <a:sym typeface="DM Sans Bold"/>
              </a:rPr>
              <a:t>소통의 시작은 </a:t>
            </a:r>
            <a:r>
              <a:rPr lang="en-US" sz="40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(말이 아니라)</a:t>
            </a:r>
            <a:r>
              <a:rPr lang="en-US" sz="4099" b="1">
                <a:solidFill>
                  <a:srgbClr val="1A0C08"/>
                </a:solidFill>
                <a:latin typeface="DM Sans Bold"/>
                <a:ea typeface="DM Sans Bold"/>
                <a:cs typeface="DM Sans Bold"/>
                <a:sym typeface="DM Sans Bold"/>
              </a:rPr>
              <a:t> 경청이다 </a:t>
            </a:r>
            <a:r>
              <a:rPr lang="en-US" sz="40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해결보다 공감이 먼저이다. </a:t>
            </a:r>
          </a:p>
        </p:txBody>
      </p:sp>
      <p:sp>
        <p:nvSpPr>
          <p:cNvPr id="8" name="Freeform 8"/>
          <p:cNvSpPr/>
          <p:nvPr/>
        </p:nvSpPr>
        <p:spPr>
          <a:xfrm>
            <a:off x="1791579" y="3382093"/>
            <a:ext cx="5078437" cy="5078437"/>
          </a:xfrm>
          <a:custGeom>
            <a:avLst/>
            <a:gdLst/>
            <a:ahLst/>
            <a:cxnLst/>
            <a:rect l="l" t="t" r="r" b="b"/>
            <a:pathLst>
              <a:path w="5078437" h="5078437">
                <a:moveTo>
                  <a:pt x="0" y="0"/>
                </a:moveTo>
                <a:lnTo>
                  <a:pt x="5078437" y="0"/>
                </a:lnTo>
                <a:lnTo>
                  <a:pt x="5078437" y="5078437"/>
                </a:lnTo>
                <a:lnTo>
                  <a:pt x="0" y="5078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34675" y="0"/>
            <a:ext cx="7553325" cy="10287000"/>
            <a:chOff x="0" y="0"/>
            <a:chExt cx="117020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208" cy="1593725"/>
            </a:xfrm>
            <a:custGeom>
              <a:avLst/>
              <a:gdLst/>
              <a:ahLst/>
              <a:cxnLst/>
              <a:rect l="l" t="t" r="r" b="b"/>
              <a:pathLst>
                <a:path w="1170208" h="1593725">
                  <a:moveTo>
                    <a:pt x="0" y="0"/>
                  </a:moveTo>
                  <a:lnTo>
                    <a:pt x="1170208" y="0"/>
                  </a:lnTo>
                  <a:lnTo>
                    <a:pt x="117020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205" b="-205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66750" y="666750"/>
            <a:ext cx="8324850" cy="6403922"/>
            <a:chOff x="0" y="0"/>
            <a:chExt cx="11099800" cy="8538563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099800" cy="1554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800"/>
                </a:lnSpc>
              </a:pPr>
              <a:r>
                <a:rPr lang="en-US" sz="8000">
                  <a:solidFill>
                    <a:srgbClr val="1A0C08"/>
                  </a:solidFill>
                  <a:latin typeface="Seoul Hangang Bold"/>
                  <a:ea typeface="Seoul Hangang Bold"/>
                  <a:cs typeface="Seoul Hangang Bold"/>
                  <a:sym typeface="Seoul Hangang Bold"/>
                </a:rPr>
                <a:t>경청이란 무엇인가?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19228"/>
              <a:ext cx="11099800" cy="6519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0" lvl="1" indent="-431795" algn="l">
                <a:lnSpc>
                  <a:spcPts val="5599"/>
                </a:lnSpc>
                <a:buFont typeface="Arial"/>
                <a:buChar char="•"/>
              </a:pPr>
              <a:r>
                <a:rPr lang="en-US" sz="3999">
                  <a:solidFill>
                    <a:srgbClr val="1A0C08"/>
                  </a:solidFill>
                  <a:latin typeface="Seoul Hangang Bold"/>
                  <a:ea typeface="Seoul Hangang Bold"/>
                  <a:cs typeface="Seoul Hangang Bold"/>
                  <a:sym typeface="Seoul Hangang Bold"/>
                </a:rPr>
                <a:t>경청은 모든 말을 듣는 것이 아니라, 말 속에 담긴 ‘마음’을 듣는 것입니다. </a:t>
              </a:r>
            </a:p>
            <a:p>
              <a:pPr algn="l">
                <a:lnSpc>
                  <a:spcPts val="5599"/>
                </a:lnSpc>
              </a:pPr>
              <a:endParaRPr lang="en-US" sz="3999">
                <a:solidFill>
                  <a:srgbClr val="1A0C08"/>
                </a:solidFill>
                <a:latin typeface="Seoul Hangang Bold"/>
                <a:ea typeface="Seoul Hangang Bold"/>
                <a:cs typeface="Seoul Hangang Bold"/>
                <a:sym typeface="Seoul Hangang Bold"/>
              </a:endParaRPr>
            </a:p>
            <a:p>
              <a:pPr marL="863590" lvl="1" indent="-431795" algn="l">
                <a:lnSpc>
                  <a:spcPts val="5599"/>
                </a:lnSpc>
                <a:buFont typeface="Arial"/>
                <a:buChar char="•"/>
              </a:pPr>
              <a:r>
                <a:rPr lang="en-US" sz="3999">
                  <a:solidFill>
                    <a:srgbClr val="1A0C08"/>
                  </a:solidFill>
                  <a:latin typeface="Seoul Hangang Bold"/>
                  <a:ea typeface="Seoul Hangang Bold"/>
                  <a:cs typeface="Seoul Hangang Bold"/>
                  <a:sym typeface="Seoul Hangang Bold"/>
                </a:rPr>
                <a:t>성경은 말하기보다 먼저 들으라 가르치고 있습니다. 경청은 기술이 아니라 사랑과 존중의 태도입니다.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6750" y="733425"/>
            <a:ext cx="10067925" cy="226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직분자가 실천해야 할 </a:t>
            </a:r>
          </a:p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u="none" strike="noStrike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경청의 6가지 태도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824544" y="8838298"/>
            <a:ext cx="796706" cy="781952"/>
            <a:chOff x="0" y="0"/>
            <a:chExt cx="685800" cy="673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A36E51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67489" y="3551765"/>
            <a:ext cx="13555408" cy="546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① 대화의 숨 고르기(반응을 늦추는 여백)</a:t>
            </a:r>
          </a:p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② 말 도중에 판단하지 않기</a:t>
            </a:r>
          </a:p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③ 말보다 몸의 언어에 주목하기</a:t>
            </a:r>
          </a:p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④ 상대의 입장이 되어 보기</a:t>
            </a:r>
          </a:p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⑤ 배우기 위해 질문하기</a:t>
            </a:r>
          </a:p>
          <a:p>
            <a:pPr algn="l">
              <a:lnSpc>
                <a:spcPts val="7279"/>
              </a:lnSpc>
            </a:pPr>
            <a:r>
              <a:rPr lang="en-US" sz="3999">
                <a:solidFill>
                  <a:srgbClr val="1A0C08"/>
                </a:solidFill>
                <a:latin typeface="DM Sans"/>
                <a:ea typeface="DM Sans"/>
                <a:cs typeface="DM Sans"/>
                <a:sym typeface="DM Sans"/>
              </a:rPr>
              <a:t> ⑥ 지쳐 있을 때는 양해 구하기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114" y="950172"/>
            <a:ext cx="4866705" cy="337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실천해야 할 6가지 </a:t>
            </a:r>
          </a:p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태도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929685" y="1812927"/>
            <a:ext cx="11929837" cy="704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① 대화의 숨 고르기</a:t>
            </a:r>
          </a:p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갈등 상황에서는 빨리 반응하기보다 잠시 숨을 고르는 여유가 필요합니다.</a:t>
            </a:r>
          </a:p>
          <a:p>
            <a:pPr algn="l">
              <a:lnSpc>
                <a:spcPts val="5579"/>
              </a:lnSpc>
            </a:pPr>
            <a:endParaRPr lang="en-US" sz="4499">
              <a:solidFill>
                <a:srgbClr val="1A0C08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② 말 도중에 판단하지 않기</a:t>
            </a:r>
          </a:p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상대의 말을 듣다가 떠오르는 판단을 잠시 내려놓고 끝까지 들어봅니다.</a:t>
            </a:r>
          </a:p>
          <a:p>
            <a:pPr algn="l">
              <a:lnSpc>
                <a:spcPts val="5579"/>
              </a:lnSpc>
            </a:pPr>
            <a:endParaRPr lang="en-US" sz="4499">
              <a:solidFill>
                <a:srgbClr val="1A0C08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③ 말보다 몸의 언어에 주목하기</a:t>
            </a:r>
          </a:p>
          <a:p>
            <a:pPr algn="l">
              <a:lnSpc>
                <a:spcPts val="5579"/>
              </a:lnSpc>
            </a:pPr>
            <a:r>
              <a:rPr lang="en-US" sz="4499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표정과 톤이 말보다 더 많은 마음을 드러낼 때가 있습니다.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42364" y="1038339"/>
            <a:ext cx="11869200" cy="878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④ 상대의 입장이 되어 보기</a:t>
            </a:r>
          </a:p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동의하지 않아도 괜찮습니다. 이해하려는 마음이면 충분합니다.</a:t>
            </a:r>
          </a:p>
          <a:p>
            <a:pPr algn="l">
              <a:lnSpc>
                <a:spcPts val="6302"/>
              </a:lnSpc>
              <a:spcBef>
                <a:spcPct val="0"/>
              </a:spcBef>
            </a:pPr>
            <a:endParaRPr lang="en-US" sz="4501">
              <a:solidFill>
                <a:srgbClr val="1A0C08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⑤ 배우기 위해 질문하기</a:t>
            </a:r>
          </a:p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질문은 반박하기 위한 것이 아니라 이해를 넓히기 위한 것입니다.</a:t>
            </a:r>
          </a:p>
          <a:p>
            <a:pPr algn="l">
              <a:lnSpc>
                <a:spcPts val="6302"/>
              </a:lnSpc>
              <a:spcBef>
                <a:spcPct val="0"/>
              </a:spcBef>
            </a:pPr>
            <a:endParaRPr lang="en-US" sz="4501">
              <a:solidFill>
                <a:srgbClr val="1A0C08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⑥ 지쳐 있을 때는 양해 구하기</a:t>
            </a:r>
          </a:p>
          <a:p>
            <a:pPr algn="l">
              <a:lnSpc>
                <a:spcPts val="6302"/>
              </a:lnSpc>
              <a:spcBef>
                <a:spcPct val="0"/>
              </a:spcBef>
            </a:pPr>
            <a:r>
              <a:rPr lang="en-US" sz="4501">
                <a:solidFill>
                  <a:srgbClr val="1A0C08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경청에는 에너지가 들기 때문에 필요하다면 잠시 쉬어갈 수 있음을 알립니다.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8515" y="1200264"/>
            <a:ext cx="4866705" cy="337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실천해야 할 6가지 </a:t>
            </a:r>
          </a:p>
          <a:p>
            <a:pPr marL="0" lvl="0" indent="0" algn="ctr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태도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5880" y="714375"/>
            <a:ext cx="3091208" cy="3586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15"/>
              </a:lnSpc>
              <a:spcBef>
                <a:spcPct val="0"/>
              </a:spcBef>
            </a:pPr>
            <a:r>
              <a:rPr lang="en-US" sz="6377" u="none" strike="noStrike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경청으로 갈등을 다루는원칙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824544" y="8838298"/>
            <a:ext cx="796706" cy="781952"/>
            <a:chOff x="0" y="0"/>
            <a:chExt cx="685800" cy="673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5800" cy="668020"/>
            </a:xfrm>
            <a:custGeom>
              <a:avLst/>
              <a:gdLst/>
              <a:ahLst/>
              <a:cxnLst/>
              <a:rect l="l" t="t" r="r" b="b"/>
              <a:pathLst>
                <a:path w="685800" h="668020">
                  <a:moveTo>
                    <a:pt x="342900" y="0"/>
                  </a:moveTo>
                  <a:lnTo>
                    <a:pt x="434340" y="162560"/>
                  </a:lnTo>
                  <a:lnTo>
                    <a:pt x="618490" y="132080"/>
                  </a:lnTo>
                  <a:lnTo>
                    <a:pt x="547370" y="304800"/>
                  </a:lnTo>
                  <a:lnTo>
                    <a:pt x="685800" y="430530"/>
                  </a:lnTo>
                  <a:lnTo>
                    <a:pt x="506730" y="482600"/>
                  </a:lnTo>
                  <a:lnTo>
                    <a:pt x="495300" y="668020"/>
                  </a:lnTo>
                  <a:lnTo>
                    <a:pt x="342900" y="561340"/>
                  </a:lnTo>
                  <a:lnTo>
                    <a:pt x="190500" y="668020"/>
                  </a:lnTo>
                  <a:lnTo>
                    <a:pt x="179070" y="482600"/>
                  </a:lnTo>
                  <a:lnTo>
                    <a:pt x="0" y="430530"/>
                  </a:lnTo>
                  <a:lnTo>
                    <a:pt x="138430" y="304800"/>
                  </a:lnTo>
                  <a:lnTo>
                    <a:pt x="67310" y="132080"/>
                  </a:lnTo>
                  <a:lnTo>
                    <a:pt x="251460" y="162560"/>
                  </a:lnTo>
                  <a:close/>
                </a:path>
              </a:pathLst>
            </a:custGeom>
            <a:solidFill>
              <a:srgbClr val="A36E51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9700" y="117475"/>
              <a:ext cx="406400" cy="441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024033" y="643255"/>
            <a:ext cx="12597217" cy="897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4199" b="1">
                <a:solidFill>
                  <a:srgbClr val="1A0C0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① 사람을 공격하지 않고 문제를 다루기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endParaRPr lang="en-US" sz="4199" b="1">
              <a:solidFill>
                <a:srgbClr val="1A0C08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A0C08"/>
                </a:solidFill>
                <a:latin typeface="Georgia Pro"/>
                <a:ea typeface="Georgia Pro"/>
                <a:cs typeface="Georgia Pro"/>
                <a:sym typeface="Georgia Pro"/>
              </a:rPr>
              <a:t>❌</a:t>
            </a: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“그 집사님은 항상 협조를 안 하세요.”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⭕“이번 사역에서 역할 조정이 조금 어려웠던 부분이 있었던 것 같습니다.”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endParaRPr lang="en-US" sz="3999">
              <a:solidFill>
                <a:srgbClr val="1A0C08"/>
              </a:solidFill>
              <a:latin typeface="Georgia Pro Light"/>
              <a:ea typeface="Georgia Pro Light"/>
              <a:cs typeface="Georgia Pro Light"/>
              <a:sym typeface="Georgia Pro Light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직분자는 사람을 판단하는 이가 아니라 문제를 함께 살피는 사람입니다.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endParaRPr lang="en-US" sz="3999">
              <a:solidFill>
                <a:srgbClr val="A36E51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endParaRPr lang="en-US" sz="3999">
              <a:solidFill>
                <a:srgbClr val="A36E51"/>
              </a:solidFill>
              <a:latin typeface="TDTD구름고딕"/>
              <a:ea typeface="TDTD구름고딕"/>
              <a:cs typeface="TDTD구름고딕"/>
              <a:sym typeface="TDTD구름고딕"/>
            </a:endParaRPr>
          </a:p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4199" b="1">
                <a:solidFill>
                  <a:srgbClr val="1A0C08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② 감정을 솔직히 말하되 비난은 삼가기</a:t>
            </a:r>
          </a:p>
          <a:p>
            <a:pPr algn="l">
              <a:lnSpc>
                <a:spcPts val="4619"/>
              </a:lnSpc>
              <a:spcBef>
                <a:spcPct val="0"/>
              </a:spcBef>
            </a:pPr>
            <a:endParaRPr lang="en-US" sz="4199" b="1">
              <a:solidFill>
                <a:srgbClr val="1A0C08"/>
              </a:solidFill>
              <a:latin typeface="Georgia Pro Bold"/>
              <a:ea typeface="Georgia Pro Bold"/>
              <a:cs typeface="Georgia Pro Bold"/>
              <a:sym typeface="Georgia Pro Bold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❌ “왜 항상 제 의견은 무시하십니까?”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1A0C08"/>
                </a:solidFill>
                <a:latin typeface="Georgia Pro Light"/>
                <a:ea typeface="Georgia Pro Light"/>
                <a:cs typeface="Georgia Pro Light"/>
                <a:sym typeface="Georgia Pro Light"/>
              </a:rPr>
              <a:t>⭕ “그때 제 의견이 충분히 들리지 않은 것 같아 마음이 어려웠습니다.”</a:t>
            </a:r>
          </a:p>
          <a:p>
            <a:pPr algn="l">
              <a:lnSpc>
                <a:spcPts val="4399"/>
              </a:lnSpc>
              <a:spcBef>
                <a:spcPct val="0"/>
              </a:spcBef>
            </a:pPr>
            <a:endParaRPr lang="en-US" sz="3999">
              <a:solidFill>
                <a:srgbClr val="1A0C08"/>
              </a:solidFill>
              <a:latin typeface="Georgia Pro Light"/>
              <a:ea typeface="Georgia Pro Light"/>
              <a:cs typeface="Georgia Pro Light"/>
              <a:sym typeface="Georgia Pro Light"/>
            </a:endParaRPr>
          </a:p>
          <a:p>
            <a:pPr algn="l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A36E51"/>
                </a:solidFill>
                <a:latin typeface="TDTD구름고딕"/>
                <a:ea typeface="TDTD구름고딕"/>
                <a:cs typeface="TDTD구름고딕"/>
                <a:sym typeface="TDTD구름고딕"/>
              </a:rPr>
              <a:t>감정은 숨길 것이 아니라 바르게 다뤄야 할 신호입니다.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Microsoft Macintosh PowerPoint</Application>
  <PresentationFormat>사용자 지정</PresentationFormat>
  <Paragraphs>90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3" baseType="lpstr">
      <vt:lpstr>Seoul Hangang Bold</vt:lpstr>
      <vt:lpstr>DM Sans</vt:lpstr>
      <vt:lpstr>Arial</vt:lpstr>
      <vt:lpstr>Georgia Pro Bold</vt:lpstr>
      <vt:lpstr>Yeon Sung</vt:lpstr>
      <vt:lpstr>Calibri</vt:lpstr>
      <vt:lpstr>TDTD구름고딕</vt:lpstr>
      <vt:lpstr>Georgia Pro</vt:lpstr>
      <vt:lpstr>Georgia Pro Light</vt:lpstr>
      <vt:lpstr>DM Sans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프레젠테이션 - 의사소통</dc:title>
  <dc:description>프레젠테이션 - 의사소통</dc:description>
  <cp:lastModifiedBy>김성민</cp:lastModifiedBy>
  <cp:revision>3</cp:revision>
  <dcterms:created xsi:type="dcterms:W3CDTF">2006-08-16T00:00:00Z</dcterms:created>
  <dcterms:modified xsi:type="dcterms:W3CDTF">2026-01-18T02:12:39Z</dcterms:modified>
  <dc:identifier>DAG-oV382w4</dc:identifier>
</cp:coreProperties>
</file>